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20" y="0"/>
            <a:ext cx="805180" cy="344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55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1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28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4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6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4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99" y="94890"/>
            <a:ext cx="1270958" cy="618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6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>
            <a:lvl1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363" y="156860"/>
            <a:ext cx="1115683" cy="618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61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1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7C31-30CB-FD92-1C28-81C4A73F1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kern="1400" cap="all" spc="-5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Black and racially minoritised </a:t>
            </a:r>
            <a:br>
              <a:rPr lang="en-GB" sz="2400" kern="1400" spc="-50" dirty="0">
                <a:solidFill>
                  <a:srgbClr val="404040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US" sz="2400" kern="1400" cap="all" spc="-5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Community and voluntary sector </a:t>
            </a:r>
            <a:br>
              <a:rPr lang="en-GB" sz="2400" kern="1400" spc="-50" dirty="0">
                <a:solidFill>
                  <a:srgbClr val="404040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US" sz="2400" kern="1400" cap="all" spc="-5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infrastructure Support</a:t>
            </a:r>
            <a:br>
              <a:rPr lang="en-GB" sz="1800" kern="1400" spc="-50" dirty="0">
                <a:solidFill>
                  <a:srgbClr val="404040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7326F-945B-2FFF-407F-CC52D8D24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Brighton and Hove City Council</a:t>
            </a:r>
          </a:p>
        </p:txBody>
      </p:sp>
    </p:spTree>
    <p:extLst>
      <p:ext uri="{BB962C8B-B14F-4D97-AF65-F5344CB8AC3E}">
        <p14:creationId xmlns:p14="http://schemas.microsoft.com/office/powerpoint/2010/main" val="282260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65205A-3C06-E8B1-2850-E8363710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0623"/>
          </a:xfrm>
        </p:spPr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Actions (1)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3E04AB-624A-919F-1B2E-ADB1FCB063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4240"/>
            <a:ext cx="10363826" cy="4346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2C0472"/>
                </a:solidFill>
              </a:rPr>
              <a:t>Short Term Actions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Deliver community leadership workshops independently facilitated to: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a vision for the BRM CVS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terms of reference of a ‘Consortium’ of BRM CVS Organisations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a modus operandi for the ‘Consortium.’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an initial work programme for the ‘Consortium.’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approaches to the working relationships with the mainstream infrastructure organisation in the city, including the utilisation of their skills and services.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host organisation to take on any selection and recruitment and employment responsibilities.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Agree the representative role the ‘Consortium’ could play and how it would play this on behalf of the BRM CVS in the city.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Present these agreements to the council and the CAG.</a:t>
            </a:r>
            <a:endParaRPr lang="en-GB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endParaRPr lang="en-GB" sz="1800" dirty="0">
              <a:solidFill>
                <a:srgbClr val="2C0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4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8C50-DDE3-174D-73D7-97AE84D9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6440"/>
          </a:xfrm>
        </p:spPr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Actions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8A31-6913-0E6B-1BB7-351707E9CE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4958"/>
            <a:ext cx="10363826" cy="503452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u="sng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Medium term actions (Years 2-3)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Recruit and employ staff to take on the agreed work of the ‘Consortium.’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Engagement with the wider BRM CVS to understand and audit their support needs.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Deliver against these needs either directly if capacity and capability is available or to refer these organisations to the mainstream infrastructure bodies in the city.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To develop specific work programmes including those relating to Governance, finance and fund raising, administrative support, 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u="sng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Longer term actions (Years 4-5)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Build capacity of the ‘Consortium’ to address a wider scope of infrastructure skills and capabilities.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Build capacity to grow the ‘Consortium’ to incorporate external funding from funders both within the city and wider.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Arial" panose="020B0604020202020204" pitchFamily="34" charset="0"/>
            </a:endParaRPr>
          </a:p>
          <a:p>
            <a:endParaRPr lang="en-GB" sz="1800" dirty="0">
              <a:solidFill>
                <a:srgbClr val="2C0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3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7702-A044-353B-C7C4-45E7B48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1539"/>
          </a:xfrm>
        </p:spPr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F0EA-DB4A-AF5E-2446-E458F5D3BF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575553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2C0472"/>
                </a:solidFill>
              </a:rPr>
              <a:t>Subject to CAG agreement to:</a:t>
            </a:r>
          </a:p>
          <a:p>
            <a:r>
              <a:rPr lang="en-GB" dirty="0">
                <a:solidFill>
                  <a:srgbClr val="2C0472"/>
                </a:solidFill>
              </a:rPr>
              <a:t>Invest C £2,000 on 3 facilitated workshops</a:t>
            </a:r>
          </a:p>
          <a:p>
            <a:r>
              <a:rPr lang="en-GB" dirty="0">
                <a:solidFill>
                  <a:srgbClr val="2C0472"/>
                </a:solidFill>
              </a:rPr>
              <a:t>Set aside budget of between £25,000 and £35,000 for 2023-24 to support the development of the consortium.</a:t>
            </a:r>
          </a:p>
        </p:txBody>
      </p:sp>
    </p:spTree>
    <p:extLst>
      <p:ext uri="{BB962C8B-B14F-4D97-AF65-F5344CB8AC3E}">
        <p14:creationId xmlns:p14="http://schemas.microsoft.com/office/powerpoint/2010/main" val="393417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0612-B97E-C2C7-0AF7-D7848D32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5722"/>
          </a:xfrm>
        </p:spPr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BC4C-DDD7-3FC8-B325-BD8A32C106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51888"/>
            <a:ext cx="10363826" cy="403931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BHCC has re-allocated £100,000 originally earmarked for a project called ‘The World Re-Imagined’ to support the development of the Black and racially minoritised (BRM) community and voluntary sector (CVS) in the city.  </a:t>
            </a:r>
          </a:p>
          <a:p>
            <a:r>
              <a:rPr lang="en-GB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report has reviewed the potential to invest this funding into the development of BRM CVS infrastructure provision</a:t>
            </a:r>
          </a:p>
          <a:p>
            <a:r>
              <a:rPr lang="en-GB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 finding are based on 22 semi structured interviews carried out with the leading BRM CVS organisations in the city.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7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6599-CBE6-4C4A-C47D-4699883C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FE90-9B2D-A394-0655-AE7C67D7EB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Key questions</a:t>
            </a:r>
          </a:p>
          <a:p>
            <a:r>
              <a:rPr lang="en-GB" dirty="0">
                <a:solidFill>
                  <a:srgbClr val="2C0472"/>
                </a:solidFill>
              </a:rPr>
              <a:t>What is meant by Black and racially minoritised organisations?</a:t>
            </a:r>
          </a:p>
          <a:p>
            <a:r>
              <a:rPr lang="en-GB" dirty="0">
                <a:solidFill>
                  <a:srgbClr val="2C0472"/>
                </a:solidFill>
              </a:rPr>
              <a:t>What is meant by Infrastructure support?</a:t>
            </a:r>
          </a:p>
          <a:p>
            <a:r>
              <a:rPr lang="en-GB" dirty="0">
                <a:solidFill>
                  <a:srgbClr val="2C0472"/>
                </a:solidFill>
              </a:rPr>
              <a:t>What are the concerns that highlighted the need for this report?</a:t>
            </a:r>
          </a:p>
        </p:txBody>
      </p:sp>
    </p:spTree>
    <p:extLst>
      <p:ext uri="{BB962C8B-B14F-4D97-AF65-F5344CB8AC3E}">
        <p14:creationId xmlns:p14="http://schemas.microsoft.com/office/powerpoint/2010/main" val="94551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6149-C27B-20B7-CF64-7DE8E716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Some headline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128D-57FF-41E1-308C-5A2C27032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14258"/>
            <a:ext cx="10363826" cy="3876941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census data shows that:</a:t>
            </a:r>
          </a:p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72,272 people, 27% are from the ‘ethnic minority’ population (non-white UK/British). This is higher than the South-East (21%) but similar to England (27%). </a:t>
            </a:r>
          </a:p>
          <a:p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non-white population (previously referred to as BAME) in Brighton is 14.63% of the overall population.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13% have non-British nationality.</a:t>
            </a:r>
          </a:p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BRM community is an established part of the City’s population.</a:t>
            </a:r>
            <a:endParaRPr lang="en-GB" sz="1800" dirty="0">
              <a:solidFill>
                <a:srgbClr val="2C0472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E477014-2AAB-A147-F2EB-131A63C9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228" y="4081162"/>
            <a:ext cx="3894772" cy="27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8B48-80E1-85A8-9D30-C07608CA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Back drop to third sector 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68FE0-5298-5EB9-CA77-E66E5EC414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34% of beneficiaries of the 2021-22 </a:t>
            </a:r>
            <a:r>
              <a:rPr lang="en-GB" u="sng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 Sector Commission </a:t>
            </a:r>
            <a:r>
              <a:rPr lang="en-GB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came from BRM communities.</a:t>
            </a:r>
          </a:p>
          <a:p>
            <a:r>
              <a:rPr lang="en-GB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2 BME CVS organisations were funded.</a:t>
            </a:r>
          </a:p>
          <a:p>
            <a:r>
              <a:rPr lang="en-GB" dirty="0">
                <a:solidFill>
                  <a:srgbClr val="2C0472"/>
                </a:solidFill>
              </a:rPr>
              <a:t>In 2020-21 15% of funding through the </a:t>
            </a:r>
            <a:r>
              <a:rPr lang="en-GB" u="sng" dirty="0">
                <a:solidFill>
                  <a:srgbClr val="2C0472"/>
                </a:solidFill>
              </a:rPr>
              <a:t>Communities Fund </a:t>
            </a:r>
            <a:r>
              <a:rPr lang="en-GB" dirty="0">
                <a:solidFill>
                  <a:srgbClr val="2C0472"/>
                </a:solidFill>
              </a:rPr>
              <a:t>went to BRM organisations in 2021-22 17% of this funding went to BRM organisations</a:t>
            </a:r>
          </a:p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2020-2022, 17% of the </a:t>
            </a:r>
            <a:r>
              <a:rPr lang="en-GB" sz="1800" u="sng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Outbreak Management Funds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went to BRM CVS organisations</a:t>
            </a:r>
          </a:p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2020-2022, 21% of </a:t>
            </a:r>
            <a:r>
              <a:rPr lang="en-GB" sz="1800" u="sng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Winter and Summer School Holiday grants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went to BRM CVS Organisations</a:t>
            </a:r>
            <a:endParaRPr lang="en-GB" dirty="0">
              <a:solidFill>
                <a:srgbClr val="2C0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0783-1938-44B5-810E-AB566001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Infrastructure support organisations in the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F4A6-3D46-0B75-9EC5-216CEEBE44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Community Works</a:t>
            </a:r>
          </a:p>
          <a:p>
            <a:r>
              <a:rPr lang="en-GB" dirty="0">
                <a:solidFill>
                  <a:srgbClr val="2C0472"/>
                </a:solidFill>
              </a:rPr>
              <a:t>Trust for Developing Communities</a:t>
            </a:r>
          </a:p>
          <a:p>
            <a:r>
              <a:rPr lang="en-GB" dirty="0">
                <a:solidFill>
                  <a:srgbClr val="2C0472"/>
                </a:solidFill>
              </a:rPr>
              <a:t>Resource Centre</a:t>
            </a:r>
          </a:p>
          <a:p>
            <a:r>
              <a:rPr lang="en-GB" dirty="0">
                <a:solidFill>
                  <a:srgbClr val="2C0472"/>
                </a:solidFill>
              </a:rPr>
              <a:t>Hangleton and Knoll Project</a:t>
            </a:r>
          </a:p>
        </p:txBody>
      </p:sp>
    </p:spTree>
    <p:extLst>
      <p:ext uri="{BB962C8B-B14F-4D97-AF65-F5344CB8AC3E}">
        <p14:creationId xmlns:p14="http://schemas.microsoft.com/office/powerpoint/2010/main" val="115230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18D0-1B78-374B-5852-4415ECA7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6934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C0472"/>
                </a:solidFill>
              </a:rPr>
              <a:t>Key findings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23DC-00C0-F13B-A9F2-1B777C6C1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3144"/>
            <a:ext cx="10363826" cy="4999290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verwhelming sense across those engaged, including both the City’s established infrastructure bodies, that the BRM third sector needed to be better supported in enabling its future success</a:t>
            </a:r>
          </a:p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BRM CVS organisations felt there was a genuine need for separate BRM infrastructure resources</a:t>
            </a:r>
          </a:p>
          <a:p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support for an organisation that could provide dedicated BRM CVS infrastructure support</a:t>
            </a:r>
          </a:p>
          <a:p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BRM interviewees asserted that the organisation needed to be ‘Black led’.</a:t>
            </a:r>
          </a:p>
          <a:p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View that 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white-led organisations do/could not understand the cultural nuances required to implement the relevant and necessary support to BRM CVS organisations</a:t>
            </a:r>
          </a:p>
          <a:p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BRM CVS is not ready to deliver comparable levels of infrastructure support </a:t>
            </a:r>
          </a:p>
          <a:p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short-term fix, the BRM CVS would need support in a planned way over a longer time span</a:t>
            </a:r>
          </a:p>
          <a:p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BRM CVS would need to work with other organisations, potentially not Black-led, to utilise their capacity to take the agenda forward. </a:t>
            </a:r>
            <a:endParaRPr lang="en-GB" sz="1800" dirty="0">
              <a:solidFill>
                <a:srgbClr val="2C0472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2C04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2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D10C-FDB6-588E-2EA5-C97B7356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37560"/>
            <a:ext cx="10364451" cy="637714"/>
          </a:xfrm>
        </p:spPr>
        <p:txBody>
          <a:bodyPr/>
          <a:lstStyle/>
          <a:p>
            <a:r>
              <a:rPr lang="en-GB" dirty="0">
                <a:solidFill>
                  <a:srgbClr val="2C0472"/>
                </a:solidFill>
              </a:rPr>
              <a:t>Key Findings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B628-4A49-C4ED-7DD2-975DC080D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4958"/>
            <a:ext cx="10469224" cy="50505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</a:rPr>
              <a:t>Infrastructure support needs include, </a:t>
            </a:r>
            <a:r>
              <a:rPr lang="en-US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organisational governance, policy, financial management, fund raising, IT, information governance and data protection, operational management, standard operational procedures, selection and recruitment, HR for staff and volunteers, and training.</a:t>
            </a:r>
            <a:endParaRPr lang="en-GB" sz="1800" dirty="0">
              <a:solidFill>
                <a:srgbClr val="2C0472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to galvanise the BRM communities and achieve a BRM CVS which is collectively greater than the sum of its parts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BRM organisations to be successful need to be equipped to compete in a competitive environment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were few organisations from the BRM CVS which were able to take on this mantle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BRM CVS want to come together to build a consensus for a way forward and to agree how best to establish the best structure for the delivery of infrastructure support.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rganisationally there was a perception that a shared vision and a collective work plan is needed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 i</a:t>
            </a:r>
            <a:r>
              <a:rPr lang="en-GB" sz="18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nfrastructure support organisations felt that the presence of a ‘Black led’ organisation doing this work was not an excuse to diminish their commitment to becoming anti racist organisations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C0472"/>
                </a:solidFill>
              </a:rPr>
              <a:t>Critical need for a shared vision for the BRM CVS</a:t>
            </a:r>
          </a:p>
        </p:txBody>
      </p:sp>
    </p:spTree>
    <p:extLst>
      <p:ext uri="{BB962C8B-B14F-4D97-AF65-F5344CB8AC3E}">
        <p14:creationId xmlns:p14="http://schemas.microsoft.com/office/powerpoint/2010/main" val="266908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35A7-EE89-619F-D8C2-8C27AE8E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3548"/>
            <a:ext cx="10364452" cy="5762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C0472"/>
                </a:solidFill>
              </a:rPr>
              <a:t>Options appraisal for available finding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C08CE-D3A9-7575-1044-EB6450DC8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38300"/>
            <a:ext cx="2886075" cy="457330"/>
          </a:xfrm>
        </p:spPr>
        <p:txBody>
          <a:bodyPr/>
          <a:lstStyle/>
          <a:p>
            <a:r>
              <a:rPr lang="en-GB" sz="1800" dirty="0"/>
              <a:t>Option 1</a:t>
            </a:r>
          </a:p>
          <a:p>
            <a:r>
              <a:rPr lang="en-GB" sz="1800" dirty="0"/>
              <a:t>Do nothing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7D4A8-A63A-A9CF-A05C-29FB8ED3AC0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9568" y="2298823"/>
            <a:ext cx="2886075" cy="341831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 did not see this approach as being of any real and sustainable value to the BRM CVS and collectively this was viewed as a waste of resource.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not to proceed with this option</a:t>
            </a:r>
            <a:endParaRPr lang="en-GB" sz="1600" dirty="0">
              <a:solidFill>
                <a:srgbClr val="2C047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54DAA-0C28-F9EF-A863-F3E2911B2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14555" y="1638300"/>
            <a:ext cx="2879553" cy="457330"/>
          </a:xfrm>
        </p:spPr>
        <p:txBody>
          <a:bodyPr/>
          <a:lstStyle/>
          <a:p>
            <a:r>
              <a:rPr lang="en-GB" sz="1800" dirty="0"/>
              <a:t>Option 2</a:t>
            </a:r>
          </a:p>
          <a:p>
            <a:r>
              <a:rPr lang="en-GB" sz="1800" dirty="0"/>
              <a:t>Grant aid the BRM CVS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14C9F1-2C95-D26A-4553-0D6183F1764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058282" y="2298823"/>
            <a:ext cx="2889903" cy="341831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little support for this approach by those engaged in this research.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Respondents felt that this money would have little lasting impact on the BRM CVS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Decision not to proceed with this option</a:t>
            </a:r>
            <a:endParaRPr lang="en-GB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1BD45-DA07-04D9-6F2B-A94D3CB66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2190" y="1638300"/>
            <a:ext cx="2891282" cy="457330"/>
          </a:xfrm>
        </p:spPr>
        <p:txBody>
          <a:bodyPr/>
          <a:lstStyle/>
          <a:p>
            <a:r>
              <a:rPr lang="en-GB" sz="1800" dirty="0"/>
              <a:t>Option 3</a:t>
            </a:r>
          </a:p>
          <a:p>
            <a:r>
              <a:rPr lang="en-GB" sz="1800" dirty="0"/>
              <a:t>Find single org to deliver BRM CVS infrastructure support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063030-5CAE-65B1-8256-0AC59581F29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76267" y="2298823"/>
            <a:ext cx="2891282" cy="341831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little support for this approach by those engaged in this research.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Respondents felt that there were few organisations well placed to take up this responsibility and that a partnership approach was preferable.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not to proceed with this option</a:t>
            </a:r>
            <a:endParaRPr lang="en-GB" sz="1600" dirty="0">
              <a:solidFill>
                <a:srgbClr val="2C047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1CCF983-4E97-E93B-8BF3-7753C3945268}"/>
              </a:ext>
            </a:extLst>
          </p:cNvPr>
          <p:cNvSpPr txBox="1">
            <a:spLocks/>
          </p:cNvSpPr>
          <p:nvPr/>
        </p:nvSpPr>
        <p:spPr>
          <a:xfrm>
            <a:off x="9041554" y="1638300"/>
            <a:ext cx="2891282" cy="457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Option 4</a:t>
            </a:r>
          </a:p>
          <a:p>
            <a:r>
              <a:rPr lang="en-GB" sz="1800" dirty="0"/>
              <a:t>Work with consortium of BRM CVS to deliver provision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CD924-B9BE-7130-085F-388983997189}"/>
              </a:ext>
            </a:extLst>
          </p:cNvPr>
          <p:cNvSpPr txBox="1"/>
          <p:nvPr/>
        </p:nvSpPr>
        <p:spPr>
          <a:xfrm>
            <a:off x="9114188" y="2298823"/>
            <a:ext cx="2818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willingness from the majority of those engaged in this research to take an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build an </a:t>
            </a:r>
            <a:r>
              <a:rPr lang="en-GB" sz="1600" dirty="0">
                <a:solidFill>
                  <a:srgbClr val="2C047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alliance of BRM CVS organisation, in particular those that are ‘Black led’ and committed anti racists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Work would be needed to bring these orgainsation to work collectively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047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Recommendation to take this option forward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28526"/>
      </p:ext>
    </p:extLst>
  </p:cSld>
  <p:clrMapOvr>
    <a:masterClrMapping/>
  </p:clrMapOvr>
</p:sld>
</file>

<file path=ppt/theme/theme1.xml><?xml version="1.0" encoding="utf-8"?>
<a:theme xmlns:a="http://schemas.openxmlformats.org/drawingml/2006/main" name="OSM Bubbles 2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M Bubbles 2" id="{B569CFB6-6FA9-4557-8A70-6B1767F06623}" vid="{9DBD6BEF-9734-45D7-B0AD-E941150152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OSM Bubbles 2</Template>
  <TotalTime>3615</TotalTime>
  <Words>1163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</vt:lpstr>
      <vt:lpstr>Symbol</vt:lpstr>
      <vt:lpstr>Tahoma</vt:lpstr>
      <vt:lpstr>Tw Cen MT</vt:lpstr>
      <vt:lpstr>OSM Bubbles 2</vt:lpstr>
      <vt:lpstr>Black and racially minoritised  Community and voluntary sector  infrastructure Support </vt:lpstr>
      <vt:lpstr>Introduction</vt:lpstr>
      <vt:lpstr>Context</vt:lpstr>
      <vt:lpstr>Some headline figures</vt:lpstr>
      <vt:lpstr>Back drop to third sector  funding</vt:lpstr>
      <vt:lpstr>Infrastructure support organisations in the city</vt:lpstr>
      <vt:lpstr>Key findings (1)</vt:lpstr>
      <vt:lpstr>Key Findings (2)</vt:lpstr>
      <vt:lpstr>Options appraisal for available finding</vt:lpstr>
      <vt:lpstr>Actions (1)</vt:lpstr>
      <vt:lpstr>Actions (2)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racially minoritised  Community and voluntary sector  infrastructure Support</dc:title>
  <dc:creator>Ottaway1</dc:creator>
  <cp:lastModifiedBy>John Reading</cp:lastModifiedBy>
  <cp:revision>5</cp:revision>
  <dcterms:created xsi:type="dcterms:W3CDTF">2023-04-15T10:43:32Z</dcterms:created>
  <dcterms:modified xsi:type="dcterms:W3CDTF">2023-04-25T07:42:43Z</dcterms:modified>
</cp:coreProperties>
</file>