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73" r:id="rId5"/>
    <p:sldId id="314" r:id="rId6"/>
    <p:sldId id="315" r:id="rId7"/>
    <p:sldId id="330" r:id="rId8"/>
    <p:sldId id="331" r:id="rId9"/>
    <p:sldId id="328" r:id="rId10"/>
    <p:sldId id="326" r:id="rId11"/>
    <p:sldId id="323" r:id="rId12"/>
    <p:sldId id="316" r:id="rId13"/>
    <p:sldId id="313" r:id="rId14"/>
  </p:sldIdLst>
  <p:sldSz cx="9144000" cy="5143500" type="screen16x9"/>
  <p:notesSz cx="6797675" cy="9926638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660033"/>
    <a:srgbClr val="A20051"/>
    <a:srgbClr val="CC0066"/>
    <a:srgbClr val="FF0066"/>
    <a:srgbClr val="FFCFCF"/>
    <a:srgbClr val="000000"/>
    <a:srgbClr val="FAAB54"/>
    <a:srgbClr val="FFFF66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637076-01CD-282F-F718-EB3BFC04DD69}" v="13" dt="2024-12-03T10:04:45.704"/>
    <p1510:client id="{CD7F2332-ECFC-667D-F249-0B0EEF650DF6}" v="62" dt="2024-12-02T11:19:36.8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42" y="-45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45" cy="49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877" y="0"/>
            <a:ext cx="2945245" cy="49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9" y="4715493"/>
            <a:ext cx="5436897" cy="4465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288"/>
            <a:ext cx="2945245" cy="49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877" y="9429288"/>
            <a:ext cx="2945245" cy="49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fld id="{E18DDDA6-EFCA-409D-B11F-B1780CB03A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93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DDDA6-EFCA-409D-B11F-B1780CB03A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52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DDDA6-EFCA-409D-B11F-B1780CB03A6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15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DDDA6-EFCA-409D-B11F-B1780CB03A6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58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DDDA6-EFCA-409D-B11F-B1780CB03A6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01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DDDA6-EFCA-409D-B11F-B1780CB03A6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6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CC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3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3"/>
          <p:cNvCxnSpPr>
            <a:cxnSpLocks noChangeShapeType="1"/>
          </p:cNvCxnSpPr>
          <p:nvPr userDrawn="1"/>
        </p:nvCxnSpPr>
        <p:spPr bwMode="auto">
          <a:xfrm>
            <a:off x="571500" y="696517"/>
            <a:ext cx="8115300" cy="1190"/>
          </a:xfrm>
          <a:prstGeom prst="line">
            <a:avLst/>
          </a:prstGeom>
          <a:noFill/>
          <a:ln w="9525" algn="ctr">
            <a:solidFill>
              <a:srgbClr val="FF0066"/>
            </a:solidFill>
            <a:round/>
            <a:headEnd/>
            <a:tailEnd/>
          </a:ln>
        </p:spPr>
      </p:cxnSp>
      <p:pic>
        <p:nvPicPr>
          <p:cNvPr id="7" name="Picture 11" descr="BHCC_logo_wo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83526" y="4400550"/>
            <a:ext cx="95567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028700"/>
            <a:ext cx="7882327" cy="34861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9873204">
            <a:off x="8606827" y="4099243"/>
            <a:ext cx="1371600" cy="1371600"/>
          </a:xfrm>
          <a:prstGeom prst="rect">
            <a:avLst/>
          </a:prstGeom>
          <a:solidFill>
            <a:srgbClr val="FF0066"/>
          </a:solidFill>
          <a:ln w="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7769892">
            <a:off x="7895627" y="4219893"/>
            <a:ext cx="1354138" cy="1408112"/>
          </a:xfrm>
          <a:prstGeom prst="rect">
            <a:avLst/>
          </a:prstGeom>
          <a:solidFill>
            <a:srgbClr val="A20051">
              <a:alpha val="67842"/>
            </a:srgbClr>
          </a:solidFill>
          <a:ln w="0" algn="ctr">
            <a:noFill/>
            <a:round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11" descr="BHCC_logo_wo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32152" y="4386580"/>
            <a:ext cx="955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 userDrawn="1"/>
        </p:nvSpPr>
        <p:spPr>
          <a:xfrm>
            <a:off x="571500" y="411510"/>
            <a:ext cx="184731" cy="264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19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22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529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533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AC0056"/>
          </a:solidFill>
          <a:latin typeface="Georgia" panose="02040502050405020303" pitchFamily="18" charset="0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0"/>
          </a:solidFill>
          <a:latin typeface="Georgia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0"/>
          </a:solidFill>
          <a:latin typeface="Georgia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0"/>
          </a:solidFill>
          <a:latin typeface="Georgia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0"/>
          </a:solidFill>
          <a:latin typeface="Georgia" pitchFamily="18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6008F"/>
            </a:gs>
            <a:gs pos="100000">
              <a:srgbClr val="BA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>
            <a:spLocks noChangeArrowheads="1"/>
          </p:cNvSpPr>
          <p:nvPr/>
        </p:nvSpPr>
        <p:spPr bwMode="auto">
          <a:xfrm rot="18595960">
            <a:off x="-1507001" y="-1366570"/>
            <a:ext cx="4453146" cy="4817833"/>
          </a:xfrm>
          <a:prstGeom prst="rect">
            <a:avLst/>
          </a:prstGeom>
          <a:solidFill>
            <a:srgbClr val="660033">
              <a:alpha val="45098"/>
            </a:srgbClr>
          </a:solidFill>
          <a:ln w="0" algn="ctr">
            <a:noFill/>
            <a:round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552" y="1815667"/>
            <a:ext cx="7772400" cy="1102519"/>
          </a:xfrm>
        </p:spPr>
        <p:txBody>
          <a:bodyPr/>
          <a:lstStyle/>
          <a:p>
            <a:r>
              <a:rPr lang="en-GB" sz="4400">
                <a:solidFill>
                  <a:schemeClr val="bg1"/>
                </a:solidFill>
                <a:latin typeface="Georgia"/>
              </a:rPr>
              <a:t>Brighton &amp; Hove</a:t>
            </a:r>
            <a:br>
              <a:rPr lang="en-GB" sz="4400">
                <a:latin typeface="Georgia" pitchFamily="18" charset="0"/>
              </a:rPr>
            </a:br>
            <a:r>
              <a:rPr lang="en-GB" sz="4400">
                <a:solidFill>
                  <a:schemeClr val="bg1"/>
                </a:solidFill>
                <a:latin typeface="Georgia"/>
              </a:rPr>
              <a:t>BME Infrastructure Network</a:t>
            </a:r>
            <a:br>
              <a:rPr lang="en-GB" sz="4400">
                <a:latin typeface="Georgia" pitchFamily="18" charset="0"/>
              </a:rPr>
            </a:br>
            <a:r>
              <a:rPr lang="en-GB" sz="2400">
                <a:solidFill>
                  <a:schemeClr val="bg1">
                    <a:lumMod val="65000"/>
                  </a:schemeClr>
                </a:solidFill>
                <a:latin typeface="+mn-lt"/>
              </a:rPr>
              <a:t>Thursday 5</a:t>
            </a:r>
            <a:r>
              <a:rPr lang="en-GB" sz="2400" baseline="30000">
                <a:solidFill>
                  <a:schemeClr val="bg1">
                    <a:lumMod val="65000"/>
                  </a:schemeClr>
                </a:solidFill>
                <a:latin typeface="+mn-lt"/>
              </a:rPr>
              <a:t>th</a:t>
            </a:r>
            <a:r>
              <a:rPr lang="en-GB" sz="2400">
                <a:solidFill>
                  <a:schemeClr val="bg1">
                    <a:lumMod val="65000"/>
                  </a:schemeClr>
                </a:solidFill>
                <a:latin typeface="+mn-lt"/>
              </a:rPr>
              <a:t> December 2024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 rot="17769892">
            <a:off x="7022711" y="3606051"/>
            <a:ext cx="2392362" cy="2333625"/>
          </a:xfrm>
          <a:prstGeom prst="rect">
            <a:avLst/>
          </a:prstGeom>
          <a:solidFill>
            <a:srgbClr val="660033"/>
          </a:solidFill>
          <a:ln w="0" algn="ctr">
            <a:noFill/>
            <a:round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 rot="19873204">
            <a:off x="6185615" y="4283120"/>
            <a:ext cx="1371600" cy="1371600"/>
          </a:xfrm>
          <a:prstGeom prst="rect">
            <a:avLst/>
          </a:prstGeom>
          <a:solidFill>
            <a:srgbClr val="FF0066">
              <a:alpha val="57001"/>
            </a:srgbClr>
          </a:solidFill>
          <a:ln w="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8" name="Picture 11" descr="BHCC_logo_wo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54002" y="4037058"/>
            <a:ext cx="138747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 rot="374028">
            <a:off x="8641477" y="3276645"/>
            <a:ext cx="989013" cy="996950"/>
          </a:xfrm>
          <a:prstGeom prst="rect">
            <a:avLst/>
          </a:prstGeom>
          <a:solidFill>
            <a:srgbClr val="FF0066">
              <a:alpha val="57001"/>
            </a:srgbClr>
          </a:solidFill>
          <a:ln w="0" algn="ctr">
            <a:noFill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8838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C88488F1-5C46-E745-666B-D9A781646C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510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BA2287-05CA-92B9-43AD-D77CB92F699E}"/>
              </a:ext>
            </a:extLst>
          </p:cNvPr>
          <p:cNvSpPr txBox="1"/>
          <p:nvPr/>
        </p:nvSpPr>
        <p:spPr>
          <a:xfrm>
            <a:off x="533400" y="195486"/>
            <a:ext cx="7736413" cy="5355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600" b="1">
                <a:latin typeface="Georgia"/>
              </a:rPr>
              <a:t>7. Next Steering Group meeting </a:t>
            </a:r>
            <a:endParaRPr lang="en-GB" sz="3600" b="1">
              <a:latin typeface="Georgia" panose="02040502050405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10B5AC-4DB9-E66F-F7D8-7649AF8EEE56}"/>
              </a:ext>
            </a:extLst>
          </p:cNvPr>
          <p:cNvSpPr txBox="1"/>
          <p:nvPr/>
        </p:nvSpPr>
        <p:spPr>
          <a:xfrm>
            <a:off x="533400" y="1281793"/>
            <a:ext cx="8276770" cy="13074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GB" sz="2800">
                <a:latin typeface="Calibri"/>
                <a:ea typeface="Calibri"/>
                <a:cs typeface="Segoe UI"/>
              </a:rPr>
              <a:t>Date of next meeting </a:t>
            </a:r>
            <a:endParaRPr lang="en-US">
              <a:latin typeface="Arial"/>
              <a:ea typeface="Calibri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GB" sz="2800">
                <a:latin typeface="Calibri"/>
                <a:ea typeface="Calibri"/>
                <a:cs typeface="Segoe UI"/>
              </a:rPr>
              <a:t>Proposed - Thursday 6</a:t>
            </a:r>
            <a:r>
              <a:rPr lang="en-GB" sz="2800" baseline="30000">
                <a:latin typeface="Calibri"/>
                <a:ea typeface="Calibri"/>
                <a:cs typeface="Segoe UI"/>
              </a:rPr>
              <a:t>th</a:t>
            </a:r>
            <a:r>
              <a:rPr lang="en-GB" sz="2800">
                <a:latin typeface="Calibri"/>
                <a:ea typeface="Calibri"/>
                <a:cs typeface="Segoe UI"/>
              </a:rPr>
              <a:t> February 2025</a:t>
            </a:r>
            <a:r>
              <a:rPr lang="en-US" sz="2800">
                <a:latin typeface="Calibri"/>
                <a:ea typeface="Calibri"/>
                <a:cs typeface="Arial"/>
              </a:rPr>
              <a:t> </a:t>
            </a:r>
            <a:endParaRPr lang="en-US">
              <a:ea typeface="Calibri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GB" sz="2800">
                <a:latin typeface="Calibri"/>
                <a:ea typeface="Calibri"/>
                <a:cs typeface="Segoe UI"/>
              </a:rPr>
              <a:t>6 - 7pm </a:t>
            </a:r>
            <a:r>
              <a:rPr lang="en-US" sz="2800">
                <a:latin typeface="Calibri"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0685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173503F-2DBB-2A32-46E5-FAF206842A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Development Plan – December 2024 – March 2025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Recruitment panel </a:t>
            </a:r>
          </a:p>
          <a:p>
            <a:pPr marL="457200" indent="-457200">
              <a:buAutoNum type="arabicPeriod"/>
            </a:pPr>
            <a:r>
              <a:rPr lang="en-GB" dirty="0"/>
              <a:t>Workshop findings</a:t>
            </a:r>
          </a:p>
          <a:p>
            <a:pPr marL="457200" indent="-457200">
              <a:buAutoNum type="arabicPeriod"/>
            </a:pPr>
            <a:r>
              <a:rPr lang="en-GB" dirty="0"/>
              <a:t>Training event topics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Training event schedule </a:t>
            </a:r>
          </a:p>
          <a:p>
            <a:pPr marL="457200" indent="-457200">
              <a:buAutoNum type="arabicPeriod"/>
            </a:pPr>
            <a:r>
              <a:rPr lang="en-GB" dirty="0"/>
              <a:t>BME Infrastructure Network Agreement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Next Steering Group meeting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C18194-A863-B700-D9D1-8EF79981EC94}"/>
              </a:ext>
            </a:extLst>
          </p:cNvPr>
          <p:cNvSpPr txBox="1"/>
          <p:nvPr/>
        </p:nvSpPr>
        <p:spPr>
          <a:xfrm>
            <a:off x="467544" y="236019"/>
            <a:ext cx="2313454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latin typeface="Georgia" panose="02040502050405020303" pitchFamily="18" charset="0"/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197905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4F2BB7-9138-2019-77ED-37F321707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902" y="1028699"/>
            <a:ext cx="8827919" cy="3661067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sz="1800" b="1" dirty="0">
                <a:latin typeface="Calibri"/>
                <a:ea typeface="Calibri"/>
                <a:cs typeface="Arial"/>
              </a:rPr>
              <a:t>DECEMBER 2024</a:t>
            </a:r>
            <a:r>
              <a:rPr lang="en-GB" sz="1800" dirty="0">
                <a:latin typeface="Calibri"/>
                <a:ea typeface="Calibri"/>
                <a:cs typeface="Arial"/>
              </a:rPr>
              <a:t> 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285750" indent="-285750" algn="just">
              <a:buFont typeface="Symbol"/>
              <a:buChar char="•"/>
            </a:pPr>
            <a:r>
              <a:rPr lang="en-GB" sz="1800" dirty="0">
                <a:latin typeface="Calibri"/>
                <a:ea typeface="Calibri"/>
                <a:cs typeface="Arial"/>
              </a:rPr>
              <a:t>Commission Consultant Development Worker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285750" indent="-285750" algn="just">
              <a:buFont typeface="Symbol"/>
              <a:buChar char="•"/>
            </a:pPr>
            <a:r>
              <a:rPr lang="en-GB" sz="1800" dirty="0">
                <a:latin typeface="Calibri"/>
                <a:ea typeface="Calibri"/>
                <a:cs typeface="Arial"/>
              </a:rPr>
              <a:t>Advertise Project Development Worker and Project Support Worker jobs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285750" indent="-285750" algn="just">
              <a:buFont typeface="Symbol"/>
              <a:buChar char="•"/>
            </a:pPr>
            <a:r>
              <a:rPr lang="en-GB" sz="1800" dirty="0">
                <a:latin typeface="Calibri"/>
                <a:ea typeface="Calibri"/>
                <a:cs typeface="Calibri"/>
              </a:rPr>
              <a:t>Agree shortlisting/interview panel for posts</a:t>
            </a:r>
            <a:endParaRPr lang="en-GB" sz="1800" dirty="0">
              <a:latin typeface="Calibri"/>
              <a:ea typeface="Calibri"/>
              <a:cs typeface="Arial"/>
            </a:endParaRPr>
          </a:p>
          <a:p>
            <a:pPr marL="285750" indent="-285750" algn="just">
              <a:buFont typeface="Symbol"/>
              <a:buChar char="•"/>
            </a:pPr>
            <a:r>
              <a:rPr lang="en-GB" sz="1800" dirty="0">
                <a:latin typeface="Calibri"/>
                <a:ea typeface="Calibri"/>
                <a:cs typeface="Arial"/>
              </a:rPr>
              <a:t>Set subject matter for 2-hour Training events </a:t>
            </a:r>
          </a:p>
          <a:p>
            <a:pPr marL="285750" indent="-285750" algn="just">
              <a:buFont typeface="Symbol"/>
              <a:buChar char="•"/>
            </a:pPr>
            <a:r>
              <a:rPr lang="en-GB" sz="1800" dirty="0">
                <a:latin typeface="Calibri"/>
                <a:ea typeface="Calibri"/>
                <a:cs typeface="Arial"/>
              </a:rPr>
              <a:t>Start planning Training Events 1 and open meeting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285750" indent="-285750" algn="just">
              <a:buFont typeface="Symbol"/>
              <a:buChar char="•"/>
            </a:pPr>
            <a:endParaRPr lang="en-GB" sz="1800" dirty="0">
              <a:latin typeface="Calibri"/>
              <a:ea typeface="Calibri"/>
              <a:cs typeface="Arial"/>
            </a:endParaRPr>
          </a:p>
          <a:p>
            <a:pPr algn="just"/>
            <a:r>
              <a:rPr lang="en-GB" sz="1800" b="1" dirty="0">
                <a:latin typeface="Calibri"/>
                <a:ea typeface="Calibri"/>
                <a:cs typeface="Arial"/>
              </a:rPr>
              <a:t>JANUARY 2024</a:t>
            </a:r>
            <a:r>
              <a:rPr lang="en-GB" sz="1800" dirty="0">
                <a:latin typeface="Calibri"/>
                <a:ea typeface="Calibri"/>
                <a:cs typeface="Arial"/>
              </a:rPr>
              <a:t> </a:t>
            </a:r>
            <a:endParaRPr lang="en-GB" sz="1800" b="1" dirty="0">
              <a:latin typeface="Calibri"/>
              <a:ea typeface="Calibri"/>
              <a:cs typeface="Arial"/>
            </a:endParaRPr>
          </a:p>
          <a:p>
            <a:pPr marL="285750" indent="-285750" algn="just">
              <a:buFont typeface="Symbol"/>
              <a:buChar char="•"/>
            </a:pPr>
            <a:r>
              <a:rPr lang="en-GB" sz="1800" dirty="0">
                <a:latin typeface="Calibri"/>
                <a:ea typeface="Calibri"/>
                <a:cs typeface="Arial"/>
              </a:rPr>
              <a:t>Deliver Training Event 1 and open meeting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285750" indent="-285750" algn="just">
              <a:buFont typeface="Symbol"/>
              <a:buChar char="•"/>
            </a:pPr>
            <a:r>
              <a:rPr lang="en-GB" sz="1800" dirty="0">
                <a:latin typeface="Calibri"/>
                <a:ea typeface="Calibri"/>
                <a:cs typeface="Arial"/>
              </a:rPr>
              <a:t>Shortlist and interview candidates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285750" indent="-285750" algn="just">
              <a:buFont typeface="Symbol"/>
              <a:buChar char="•"/>
            </a:pPr>
            <a:r>
              <a:rPr lang="en-GB" sz="1800" dirty="0">
                <a:latin typeface="Calibri"/>
                <a:ea typeface="Calibri"/>
                <a:cs typeface="Arial"/>
              </a:rPr>
              <a:t>Start organising Training Events 2 and 3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742950" lvl="1" indent="-285750" algn="just">
              <a:buFont typeface="Courier New"/>
              <a:buChar char="○"/>
            </a:pPr>
            <a:endParaRPr lang="en-GB" sz="1600" dirty="0">
              <a:latin typeface="Arial"/>
              <a:cs typeface="Arial"/>
            </a:endParaRPr>
          </a:p>
          <a:p>
            <a:pPr lvl="1" algn="just"/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DD2193-9634-4C0A-485F-1ED0B666FB63}"/>
              </a:ext>
            </a:extLst>
          </p:cNvPr>
          <p:cNvSpPr txBox="1"/>
          <p:nvPr/>
        </p:nvSpPr>
        <p:spPr>
          <a:xfrm>
            <a:off x="467544" y="236019"/>
            <a:ext cx="5412059" cy="5355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600" b="1">
                <a:latin typeface="Georgia"/>
              </a:rPr>
              <a:t>1a. Development plan </a:t>
            </a:r>
            <a:endParaRPr lang="en-GB" sz="3600" b="1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895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4F2BB7-9138-2019-77ED-37F321707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1" y="1028699"/>
            <a:ext cx="7566992" cy="387878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sz="1700" b="1" dirty="0">
                <a:latin typeface="Calibri"/>
                <a:ea typeface="Calibri"/>
                <a:cs typeface="Arial"/>
              </a:rPr>
              <a:t>FEBRUARY – MARCH 2025</a:t>
            </a:r>
            <a:r>
              <a:rPr lang="en-GB" sz="1700" dirty="0">
                <a:latin typeface="Calibri"/>
                <a:ea typeface="Calibri"/>
                <a:cs typeface="Arial"/>
              </a:rPr>
              <a:t> 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marL="285750" indent="-285750" algn="just">
              <a:spcBef>
                <a:spcPts val="20"/>
              </a:spcBef>
              <a:buFont typeface="Symbol"/>
              <a:buChar char="•"/>
            </a:pPr>
            <a:r>
              <a:rPr lang="en-GB" sz="1700" dirty="0">
                <a:latin typeface="Calibri"/>
                <a:ea typeface="Calibri"/>
                <a:cs typeface="Arial"/>
              </a:rPr>
              <a:t>Deliver Training Events 2 and 3</a:t>
            </a:r>
          </a:p>
          <a:p>
            <a:pPr marL="285750" indent="-285750" algn="just">
              <a:spcBef>
                <a:spcPts val="20"/>
              </a:spcBef>
              <a:buFont typeface="Symbol"/>
              <a:buChar char="•"/>
            </a:pPr>
            <a:r>
              <a:rPr lang="en-GB" sz="1700" dirty="0">
                <a:latin typeface="Calibri"/>
                <a:ea typeface="Calibri"/>
                <a:cs typeface="Arial"/>
              </a:rPr>
              <a:t>Create Annual Training Plan 2025 - Devise programme for the rest of the year</a:t>
            </a:r>
          </a:p>
          <a:p>
            <a:pPr marL="285750" indent="-285750" algn="just">
              <a:spcBef>
                <a:spcPts val="20"/>
              </a:spcBef>
              <a:buFont typeface="Symbol"/>
              <a:buChar char="•"/>
            </a:pPr>
            <a:r>
              <a:rPr lang="en-GB" sz="1700" dirty="0">
                <a:latin typeface="Calibri"/>
                <a:ea typeface="Calibri"/>
                <a:cs typeface="Arial"/>
              </a:rPr>
              <a:t>Start the development of BRM Change Making mentoring programme. </a:t>
            </a:r>
          </a:p>
          <a:p>
            <a:pPr marL="285750" indent="-285750" algn="just">
              <a:spcBef>
                <a:spcPts val="20"/>
              </a:spcBef>
              <a:buFont typeface="Symbol"/>
              <a:buChar char="•"/>
            </a:pPr>
            <a:r>
              <a:rPr lang="en-GB" sz="1700" dirty="0">
                <a:latin typeface="Calibri"/>
                <a:ea typeface="Calibri"/>
                <a:cs typeface="Arial"/>
              </a:rPr>
              <a:t>Undertake engagement, mapping, and networking with BRM organisations</a:t>
            </a:r>
          </a:p>
          <a:p>
            <a:pPr marL="285750" indent="-285750" algn="just">
              <a:buFont typeface="Symbol"/>
              <a:buChar char="•"/>
            </a:pPr>
            <a:r>
              <a:rPr lang="en-GB" sz="1700" dirty="0">
                <a:latin typeface="Calibri"/>
                <a:ea typeface="Calibri"/>
                <a:cs typeface="Arial"/>
              </a:rPr>
              <a:t>Start organising Training Event 4 and 5 </a:t>
            </a:r>
          </a:p>
          <a:p>
            <a:pPr marL="285750" indent="-285750" algn="just">
              <a:buFont typeface="Symbol"/>
              <a:buChar char="•"/>
            </a:pPr>
            <a:endParaRPr lang="en-GB" sz="1700" dirty="0">
              <a:latin typeface="Calibri"/>
              <a:ea typeface="Calibri"/>
              <a:cs typeface="Arial"/>
            </a:endParaRPr>
          </a:p>
          <a:p>
            <a:pPr algn="just"/>
            <a:r>
              <a:rPr lang="en-GB" sz="1700" b="1" dirty="0">
                <a:latin typeface="Calibri"/>
                <a:ea typeface="Calibri"/>
                <a:cs typeface="Arial"/>
              </a:rPr>
              <a:t>MAIN OBJECTIVES APRIL 2025 - ONWARDS</a:t>
            </a:r>
          </a:p>
          <a:p>
            <a:pPr marL="285750" indent="-285750" algn="just">
              <a:spcBef>
                <a:spcPts val="20"/>
              </a:spcBef>
              <a:buFont typeface="Symbol"/>
              <a:buChar char="•"/>
            </a:pPr>
            <a:r>
              <a:rPr lang="en-GB" sz="1700" dirty="0">
                <a:latin typeface="Calibri"/>
                <a:ea typeface="Calibri"/>
                <a:cs typeface="Arial"/>
              </a:rPr>
              <a:t>Deliver Training Events 4 and 5 </a:t>
            </a:r>
          </a:p>
          <a:p>
            <a:pPr marL="285750" indent="-285750" algn="just">
              <a:spcBef>
                <a:spcPts val="20"/>
              </a:spcBef>
              <a:buFont typeface="Symbol"/>
              <a:buChar char="•"/>
            </a:pPr>
            <a:r>
              <a:rPr lang="en-GB" sz="1700" dirty="0">
                <a:latin typeface="Calibri"/>
                <a:ea typeface="Calibri"/>
                <a:cs typeface="Arial"/>
              </a:rPr>
              <a:t>Plan and deliver monthly training events schedule from May 2025 onwards </a:t>
            </a:r>
          </a:p>
          <a:p>
            <a:pPr marL="285750" indent="-285750" algn="just">
              <a:spcBef>
                <a:spcPts val="20"/>
              </a:spcBef>
              <a:buFont typeface="Symbol"/>
              <a:buChar char="•"/>
            </a:pPr>
            <a:r>
              <a:rPr lang="en-GB" sz="1700" dirty="0">
                <a:latin typeface="Calibri"/>
                <a:ea typeface="Calibri"/>
                <a:cs typeface="Arial"/>
              </a:rPr>
              <a:t>Engagement with other mainstream infrastructure organisations in the city</a:t>
            </a:r>
          </a:p>
          <a:p>
            <a:pPr marL="285750" indent="-285750" algn="just">
              <a:spcBef>
                <a:spcPts val="20"/>
              </a:spcBef>
              <a:buFont typeface="Symbol"/>
              <a:buChar char="•"/>
            </a:pPr>
            <a:r>
              <a:rPr lang="en-GB" sz="1700" dirty="0">
                <a:latin typeface="Calibri"/>
                <a:ea typeface="Calibri"/>
                <a:cs typeface="Arial"/>
              </a:rPr>
              <a:t>Start working relationships with the mainstream infrastructure organisations in the city. Engagement with national BRM infrastructure organisations</a:t>
            </a:r>
            <a:endParaRPr lang="en-GB" sz="1700" dirty="0">
              <a:latin typeface="Calibri"/>
              <a:ea typeface="Calibri"/>
              <a:cs typeface="Calibri"/>
            </a:endParaRPr>
          </a:p>
          <a:p>
            <a:pPr marL="285750" indent="-285750" algn="just">
              <a:buFont typeface="Symbol"/>
              <a:buChar char="•"/>
            </a:pPr>
            <a:endParaRPr lang="en-GB" sz="1600" dirty="0">
              <a:latin typeface="Arial"/>
              <a:cs typeface="Arial"/>
            </a:endParaRPr>
          </a:p>
          <a:p>
            <a:pPr marL="742950" lvl="1" indent="-285750" algn="just">
              <a:buFont typeface="Courier New"/>
              <a:buChar char="○"/>
            </a:pPr>
            <a:endParaRPr lang="en-GB" sz="1600" dirty="0">
              <a:latin typeface="Arial"/>
              <a:cs typeface="Arial"/>
            </a:endParaRPr>
          </a:p>
          <a:p>
            <a:pPr lvl="1" algn="just"/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DD2193-9634-4C0A-485F-1ED0B666FB63}"/>
              </a:ext>
            </a:extLst>
          </p:cNvPr>
          <p:cNvSpPr txBox="1"/>
          <p:nvPr/>
        </p:nvSpPr>
        <p:spPr>
          <a:xfrm>
            <a:off x="467544" y="236019"/>
            <a:ext cx="5434501" cy="5355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600" b="1">
                <a:latin typeface="Georgia"/>
              </a:rPr>
              <a:t>1b. Development plan </a:t>
            </a:r>
            <a:endParaRPr lang="en-GB" sz="3600" b="1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12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4F2BB7-9138-2019-77ED-37F321707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244" y="1028699"/>
            <a:ext cx="7547534" cy="3878781"/>
          </a:xfrm>
        </p:spPr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GB">
                <a:latin typeface="Calibri"/>
                <a:ea typeface="Calibri"/>
                <a:cs typeface="Arial"/>
              </a:rPr>
              <a:t>Shortlisting/interview panel for posts.  </a:t>
            </a:r>
            <a:endParaRPr lang="en-US">
              <a:latin typeface="Calibri"/>
              <a:ea typeface="Calibri"/>
              <a:cs typeface="Calibri"/>
            </a:endParaRPr>
          </a:p>
          <a:p>
            <a:pPr marL="342900" indent="-342900">
              <a:buFont typeface="Arial" charset="0"/>
              <a:buChar char="•"/>
            </a:pPr>
            <a:endParaRPr lang="en-GB" sz="240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marL="342900" indent="-342900">
              <a:buFont typeface="Arial" charset="0"/>
              <a:buChar char="•"/>
            </a:pPr>
            <a:endParaRPr lang="en-GB"/>
          </a:p>
          <a:p>
            <a:pPr marL="342900" indent="-342900">
              <a:buFont typeface="Arial" charset="0"/>
              <a:buChar char="•"/>
            </a:pPr>
            <a:endParaRPr lang="en-GB">
              <a:latin typeface="Calibri"/>
              <a:ea typeface="Calibri"/>
              <a:cs typeface="Calibri"/>
            </a:endParaRP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pPr marL="457200" indent="-457200">
              <a:buFont typeface="Arial"/>
              <a:buChar char="•"/>
            </a:pPr>
            <a:endParaRPr lang="en-GB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/>
          </a:p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DD2193-9634-4C0A-485F-1ED0B666FB63}"/>
              </a:ext>
            </a:extLst>
          </p:cNvPr>
          <p:cNvSpPr txBox="1"/>
          <p:nvPr/>
        </p:nvSpPr>
        <p:spPr>
          <a:xfrm>
            <a:off x="467544" y="236019"/>
            <a:ext cx="5311069" cy="5355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600" b="1">
                <a:latin typeface="Georgia"/>
                <a:cs typeface="Arial"/>
              </a:rPr>
              <a:t>2. Recruitment panel</a:t>
            </a:r>
            <a:r>
              <a:rPr lang="en-GB" sz="3600" b="1" dirty="0">
                <a:latin typeface="Georgia"/>
              </a:rPr>
              <a:t> </a:t>
            </a:r>
            <a:endParaRPr lang="en-GB" sz="36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586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4F2BB7-9138-2019-77ED-37F321707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244" y="1028699"/>
            <a:ext cx="7547534" cy="3878781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Char char="•"/>
            </a:pPr>
            <a:r>
              <a:rPr lang="en-GB" sz="2000">
                <a:ea typeface="+mn-lt"/>
                <a:cs typeface="+mn-lt"/>
              </a:rPr>
              <a:t>In workshops on the 16 and Sunday 17 September 2023 the Steering Group's interpretation of infrastructure support included advice, support, and learning and networking opportunities for CVS Organisations.</a:t>
            </a:r>
            <a:r>
              <a:rPr lang="en-GB" sz="2000">
                <a:latin typeface="Arial"/>
                <a:ea typeface="Calibri"/>
                <a:cs typeface="Arial"/>
              </a:rPr>
              <a:t> </a:t>
            </a:r>
            <a:endParaRPr lang="en-GB" sz="2000">
              <a:latin typeface="Calibri"/>
              <a:ea typeface="Calibri"/>
              <a:cs typeface="Calibri"/>
            </a:endParaRPr>
          </a:p>
          <a:p>
            <a:pPr marL="342900" indent="-342900">
              <a:buChar char="•"/>
            </a:pPr>
            <a:endParaRPr lang="en-GB" sz="2000">
              <a:latin typeface="Arial"/>
              <a:ea typeface="Calibri"/>
              <a:cs typeface="Arial"/>
            </a:endParaRPr>
          </a:p>
          <a:p>
            <a:pPr marL="342900" indent="-342900">
              <a:buChar char="•"/>
            </a:pPr>
            <a:r>
              <a:rPr lang="en-GB" sz="2000">
                <a:ea typeface="+mn-lt"/>
                <a:cs typeface="+mn-lt"/>
              </a:rPr>
              <a:t>The B&amp;H, BME, CVS Network would run some</a:t>
            </a:r>
            <a:r>
              <a:rPr lang="en-GB" sz="2000">
                <a:latin typeface="Arial"/>
                <a:ea typeface="Calibri"/>
                <a:cs typeface="Arial"/>
              </a:rPr>
              <a:t> </a:t>
            </a:r>
            <a:r>
              <a:rPr lang="en-GB" sz="2000">
                <a:ea typeface="+mn-lt"/>
                <a:cs typeface="+mn-lt"/>
              </a:rPr>
              <a:t>‘infrastructure’ activities including workshops to target BME CVS awareness of grants and</a:t>
            </a:r>
            <a:r>
              <a:rPr lang="en-GB" sz="2000">
                <a:latin typeface="Arial"/>
                <a:ea typeface="Calibri"/>
                <a:cs typeface="Arial"/>
              </a:rPr>
              <a:t> </a:t>
            </a:r>
            <a:r>
              <a:rPr lang="en-GB" sz="2000">
                <a:ea typeface="+mn-lt"/>
                <a:cs typeface="+mn-lt"/>
              </a:rPr>
              <a:t>funds available.</a:t>
            </a:r>
            <a:endParaRPr lang="en-GB" sz="2000"/>
          </a:p>
          <a:p>
            <a:pPr marL="342900" indent="-342900">
              <a:buChar char="•"/>
            </a:pPr>
            <a:endParaRPr lang="en-GB" sz="2000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en-GB" sz="2000">
                <a:ea typeface="+mn-lt"/>
                <a:cs typeface="+mn-lt"/>
              </a:rPr>
              <a:t>Establish some infrastructure support activity including: Run an event with the BME CVS to review funding opportunities including and community grants programme as well as other available sources</a:t>
            </a:r>
            <a:endParaRPr lang="en-GB" sz="2000"/>
          </a:p>
          <a:p>
            <a:pPr marL="342900" indent="-342900">
              <a:buChar char="•"/>
            </a:pPr>
            <a:endParaRPr lang="en-GB" sz="2000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en-GB" sz="2000">
                <a:ea typeface="+mn-lt"/>
                <a:cs typeface="+mn-lt"/>
              </a:rPr>
              <a:t>Based on research deliver some targeted/thematic action learning sets</a:t>
            </a:r>
            <a:r>
              <a:rPr lang="en-GB">
                <a:ea typeface="+mn-lt"/>
                <a:cs typeface="+mn-lt"/>
              </a:rPr>
              <a:t> </a:t>
            </a:r>
            <a:endParaRPr lang="en-GB"/>
          </a:p>
          <a:p>
            <a:pPr marL="342900" indent="-342900">
              <a:buChar char="•"/>
            </a:pPr>
            <a:endParaRPr lang="en-GB">
              <a:latin typeface="Calibri"/>
              <a:ea typeface="Calibri"/>
              <a:cs typeface="Calibri"/>
            </a:endParaRP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pPr marL="457200" indent="-457200">
              <a:buFont typeface="Arial"/>
              <a:buChar char="•"/>
            </a:pPr>
            <a:endParaRPr lang="en-GB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/>
          </a:p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DD2193-9634-4C0A-485F-1ED0B666FB63}"/>
              </a:ext>
            </a:extLst>
          </p:cNvPr>
          <p:cNvSpPr txBox="1"/>
          <p:nvPr/>
        </p:nvSpPr>
        <p:spPr>
          <a:xfrm>
            <a:off x="467544" y="236019"/>
            <a:ext cx="5424883" cy="5355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600" b="1">
                <a:latin typeface="Georgia"/>
                <a:cs typeface="Arial"/>
              </a:rPr>
              <a:t>3. Workshop findings</a:t>
            </a:r>
            <a:r>
              <a:rPr lang="en-GB" sz="3600" b="1" dirty="0">
                <a:latin typeface="Georgia"/>
              </a:rPr>
              <a:t> </a:t>
            </a:r>
            <a:endParaRPr lang="en-GB" sz="36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98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4F2BB7-9138-2019-77ED-37F321707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25" y="1028699"/>
            <a:ext cx="8311444" cy="3961499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Advice, support and development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Communications, media, social media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Finding venues and office space. Finding equipment, resources and printing services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Funding, fundraising and management of finances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Governance support (incl. constitutional and trustee support and training)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IT support 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Membership, newsletters etc. 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Monitoring and evaluation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Networking and partnership brokering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Policy development and practice support (HR, ethics, H&amp;S, safeguarding, E&amp;D)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Recruitment and selection. Recruiting, training and working with volunteers, events 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Research and Intelligence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Calibri"/>
                <a:ea typeface="Calibri"/>
                <a:cs typeface="Calibri"/>
              </a:rPr>
              <a:t>Sector wide voice and representation</a:t>
            </a:r>
          </a:p>
          <a:p>
            <a:pPr marL="457200" indent="-457200">
              <a:buAutoNum type="arabicPeriod"/>
            </a:pPr>
            <a:endParaRPr lang="en-GB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/>
          </a:p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DD2193-9634-4C0A-485F-1ED0B666FB63}"/>
              </a:ext>
            </a:extLst>
          </p:cNvPr>
          <p:cNvSpPr txBox="1"/>
          <p:nvPr/>
        </p:nvSpPr>
        <p:spPr>
          <a:xfrm>
            <a:off x="467544" y="236019"/>
            <a:ext cx="5884944" cy="5355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600" b="1">
                <a:latin typeface="Georgia"/>
              </a:rPr>
              <a:t>4. Training event topics </a:t>
            </a:r>
            <a:endParaRPr lang="en-GB" sz="3600" b="1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55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68750D-3BB9-9045-D581-F721AFA11509}"/>
              </a:ext>
            </a:extLst>
          </p:cNvPr>
          <p:cNvSpPr txBox="1"/>
          <p:nvPr/>
        </p:nvSpPr>
        <p:spPr>
          <a:xfrm>
            <a:off x="533400" y="195486"/>
            <a:ext cx="6540573" cy="5355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600" b="1">
                <a:latin typeface="Georgia"/>
              </a:rPr>
              <a:t>5. Training event schedule </a:t>
            </a:r>
            <a:endParaRPr lang="en-GB" sz="3600" b="1">
              <a:latin typeface="Georgia" panose="02040502050405020303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399F953-E5AB-C206-268A-45875DD59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337348"/>
              </p:ext>
            </p:extLst>
          </p:nvPr>
        </p:nvGraphicFramePr>
        <p:xfrm>
          <a:off x="533901" y="1167946"/>
          <a:ext cx="7271016" cy="367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3672">
                  <a:extLst>
                    <a:ext uri="{9D8B030D-6E8A-4147-A177-3AD203B41FA5}">
                      <a16:colId xmlns:a16="http://schemas.microsoft.com/office/drawing/2014/main" val="2410201003"/>
                    </a:ext>
                  </a:extLst>
                </a:gridCol>
                <a:gridCol w="2423672">
                  <a:extLst>
                    <a:ext uri="{9D8B030D-6E8A-4147-A177-3AD203B41FA5}">
                      <a16:colId xmlns:a16="http://schemas.microsoft.com/office/drawing/2014/main" val="2641230573"/>
                    </a:ext>
                  </a:extLst>
                </a:gridCol>
                <a:gridCol w="2423672">
                  <a:extLst>
                    <a:ext uri="{9D8B030D-6E8A-4147-A177-3AD203B41FA5}">
                      <a16:colId xmlns:a16="http://schemas.microsoft.com/office/drawing/2014/main" val="1393573606"/>
                    </a:ext>
                  </a:extLst>
                </a:gridCol>
              </a:tblGrid>
              <a:tr h="384445">
                <a:tc>
                  <a:txBody>
                    <a:bodyPr/>
                    <a:lstStyle/>
                    <a:p>
                      <a:r>
                        <a:rPr lang="en-GB" sz="1800">
                          <a:latin typeface="Calibri"/>
                        </a:rPr>
                        <a:t>EVENT 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latin typeface="Calibri"/>
                        </a:rPr>
                        <a:t>TOPIC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>
                          <a:latin typeface="Calibri"/>
                        </a:rPr>
                        <a:t>DELIVERY </a:t>
                      </a:r>
                    </a:p>
                  </a:txBody>
                  <a:tcPr>
                    <a:solidFill>
                      <a:srgbClr val="66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893531"/>
                  </a:ext>
                </a:extLst>
              </a:tr>
              <a:tr h="426007">
                <a:tc>
                  <a:txBody>
                    <a:bodyPr/>
                    <a:lstStyle/>
                    <a:p>
                      <a:r>
                        <a:rPr lang="en-GB" sz="1800" b="1">
                          <a:latin typeface="Calibri"/>
                        </a:rPr>
                        <a:t>Training Event 1 </a:t>
                      </a:r>
                    </a:p>
                    <a:p>
                      <a:endParaRPr lang="en-GB" sz="1800" b="1">
                        <a:latin typeface="Calibri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>
                          <a:latin typeface="Calibri"/>
                        </a:rPr>
                        <a:t>JANUARY 2025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068616"/>
                  </a:ext>
                </a:extLst>
              </a:tr>
              <a:tr h="415616">
                <a:tc>
                  <a:txBody>
                    <a:bodyPr/>
                    <a:lstStyle/>
                    <a:p>
                      <a:r>
                        <a:rPr lang="en-GB" sz="1800" b="1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Training Event 2 </a:t>
                      </a:r>
                    </a:p>
                    <a:p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>
                          <a:latin typeface="Calibri"/>
                        </a:rPr>
                        <a:t>FEBRUARY 2025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150284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Training Event 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/>
                        <a:defRPr/>
                      </a:pPr>
                      <a:endParaRPr lang="en-GB" sz="1800" b="1">
                        <a:latin typeface="Calibri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>
                          <a:latin typeface="Calibri"/>
                        </a:rPr>
                        <a:t>MARCH 2025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424731"/>
                  </a:ext>
                </a:extLst>
              </a:tr>
              <a:tr h="625928">
                <a:tc>
                  <a:txBody>
                    <a:bodyPr/>
                    <a:lstStyle/>
                    <a:p>
                      <a:r>
                        <a:rPr lang="en-GB" sz="1800" b="1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Training Event 4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>
                          <a:latin typeface="Calibri"/>
                        </a:rPr>
                        <a:t>APRIL 2025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000140"/>
                  </a:ext>
                </a:extLst>
              </a:tr>
              <a:tr h="7347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1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Training Event 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1">
                          <a:latin typeface="Calibri"/>
                        </a:rPr>
                        <a:t>MAY 2025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651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56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4F2BB7-9138-2019-77ED-37F321707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771550"/>
            <a:ext cx="7848872" cy="3671292"/>
          </a:xfrm>
        </p:spPr>
        <p:txBody>
          <a:bodyPr>
            <a:noAutofit/>
          </a:bodyPr>
          <a:lstStyle/>
          <a:p>
            <a:endParaRPr lang="en-GB" b="1">
              <a:solidFill>
                <a:srgbClr val="0D0D0D"/>
              </a:solidFill>
              <a:latin typeface="Calibri"/>
              <a:ea typeface="Calibri"/>
              <a:cs typeface="Arial"/>
            </a:endParaRPr>
          </a:p>
          <a:p>
            <a:r>
              <a:rPr lang="en-GB" dirty="0">
                <a:solidFill>
                  <a:srgbClr val="0D0D0D"/>
                </a:solidFill>
                <a:latin typeface="Calibri"/>
                <a:ea typeface="Calibri"/>
                <a:cs typeface="Arial"/>
              </a:rPr>
              <a:t>Between The Steering Group and Bridging Change regarding the provision of support and assistance to the Black and Minority Ethnic (BME) Community and Voluntary Sector (CVS) in Brighton and Hove.</a:t>
            </a:r>
          </a:p>
          <a:p>
            <a:endParaRPr lang="en-GB">
              <a:solidFill>
                <a:srgbClr val="0D0D0D"/>
              </a:solidFill>
              <a:latin typeface="Calibri"/>
              <a:ea typeface="Calibri"/>
              <a:cs typeface="Arial"/>
            </a:endParaRPr>
          </a:p>
          <a:p>
            <a:pPr>
              <a:spcBef>
                <a:spcPts val="20"/>
              </a:spcBef>
            </a:pPr>
            <a:r>
              <a:rPr lang="en-GB" b="1" dirty="0">
                <a:latin typeface="Calibri"/>
                <a:ea typeface="Calibri"/>
                <a:cs typeface="Calibri"/>
              </a:rPr>
              <a:t>Steering Group to review and authorise </a:t>
            </a:r>
          </a:p>
          <a:p>
            <a:pPr>
              <a:spcBef>
                <a:spcPts val="20"/>
              </a:spcBef>
            </a:pPr>
            <a:endParaRPr lang="en-GB" b="1" dirty="0">
              <a:latin typeface="Calibri"/>
              <a:ea typeface="Calibri"/>
              <a:cs typeface="Calibri"/>
            </a:endParaRPr>
          </a:p>
          <a:p>
            <a:endParaRPr lang="en-GB" sz="16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DD2193-9634-4C0A-485F-1ED0B666FB63}"/>
              </a:ext>
            </a:extLst>
          </p:cNvPr>
          <p:cNvSpPr txBox="1"/>
          <p:nvPr/>
        </p:nvSpPr>
        <p:spPr>
          <a:xfrm>
            <a:off x="467544" y="236019"/>
            <a:ext cx="7175362" cy="5355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600" b="1">
                <a:latin typeface="Georgia"/>
              </a:rPr>
              <a:t>6. BME Network Agreement   </a:t>
            </a:r>
            <a:endParaRPr lang="en-GB" sz="3600" b="1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287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02d6d7ab-14c5-4daf-8117-3f33e7fbf791">
      <Terms xmlns="http://schemas.microsoft.com/office/infopath/2007/PartnerControls"/>
    </lcf76f155ced4ddcb4097134ff3c332f>
    <_ip_UnifiedCompliancePolicyProperties xmlns="http://schemas.microsoft.com/sharepoint/v3" xsi:nil="true"/>
    <TaxCatchAll xmlns="752a1738-8ba4-43c1-a347-30e268ec8c0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56111AFD9FC498EC3DA1203C3CD2F" ma:contentTypeVersion="15" ma:contentTypeDescription="Create a new document." ma:contentTypeScope="" ma:versionID="534d7bdcec327e96db2f56df27149707">
  <xsd:schema xmlns:xsd="http://www.w3.org/2001/XMLSchema" xmlns:xs="http://www.w3.org/2001/XMLSchema" xmlns:p="http://schemas.microsoft.com/office/2006/metadata/properties" xmlns:ns1="http://schemas.microsoft.com/sharepoint/v3" xmlns:ns2="02d6d7ab-14c5-4daf-8117-3f33e7fbf791" xmlns:ns3="752a1738-8ba4-43c1-a347-30e268ec8c04" targetNamespace="http://schemas.microsoft.com/office/2006/metadata/properties" ma:root="true" ma:fieldsID="d381ee60aba77f8479cbc05dfe25c3f8" ns1:_="" ns2:_="" ns3:_="">
    <xsd:import namespace="http://schemas.microsoft.com/sharepoint/v3"/>
    <xsd:import namespace="02d6d7ab-14c5-4daf-8117-3f33e7fbf791"/>
    <xsd:import namespace="752a1738-8ba4-43c1-a347-30e268ec8c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d6d7ab-14c5-4daf-8117-3f33e7fbf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a14c1c7-36a5-45a5-9ee9-efc887aa7c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2a1738-8ba4-43c1-a347-30e268ec8c0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a1f39eb-ac30-436b-8010-a991a752c9fb}" ma:internalName="TaxCatchAll" ma:showField="CatchAllData" ma:web="752a1738-8ba4-43c1-a347-30e268ec8c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74BD10-35B0-4338-9610-AE7B7B4EDBA8}">
  <ds:schemaRefs>
    <ds:schemaRef ds:uri="02d6d7ab-14c5-4daf-8117-3f33e7fbf791"/>
    <ds:schemaRef ds:uri="05f10e97-134a-482e-b7a5-4ce2c03fa225"/>
    <ds:schemaRef ds:uri="2cbdcc79-a544-49b9-808c-b8800b518119"/>
    <ds:schemaRef ds:uri="752a1738-8ba4-43c1-a347-30e268ec8c0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EA3510F-EC6C-4A9E-BF23-3392C72E85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2FEAE4-1AD4-44F7-8CBF-F266D0874BEC}">
  <ds:schemaRefs>
    <ds:schemaRef ds:uri="02d6d7ab-14c5-4daf-8117-3f33e7fbf791"/>
    <ds:schemaRef ds:uri="752a1738-8ba4-43c1-a347-30e268ec8c0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06088976</Template>
  <TotalTime>0</TotalTime>
  <Words>526</Words>
  <Application>Microsoft Office PowerPoint</Application>
  <PresentationFormat>On-screen Show (16:9)</PresentationFormat>
  <Paragraphs>112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Georgia</vt:lpstr>
      <vt:lpstr>Symbol</vt:lpstr>
      <vt:lpstr>Office Theme</vt:lpstr>
      <vt:lpstr>Brighton &amp; Hove BME Infrastructure Network Thursday 5th December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Blank presentation template</dc:title>
  <dc:creator>Alan Steeden</dc:creator>
  <cp:lastModifiedBy>Bridging Change</cp:lastModifiedBy>
  <cp:revision>16</cp:revision>
  <cp:lastPrinted>2024-01-08T13:50:40Z</cp:lastPrinted>
  <dcterms:created xsi:type="dcterms:W3CDTF">2018-03-24T10:50:42Z</dcterms:created>
  <dcterms:modified xsi:type="dcterms:W3CDTF">2024-12-05T19:43:25Z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TC060889761033</vt:lpwstr>
  </property>
  <property fmtid="{D5CDD505-2E9C-101B-9397-08002B2CF9AE}" pid="3" name="ContentTypeId">
    <vt:lpwstr>0x0101004F456111AFD9FC498EC3DA1203C3CD2F</vt:lpwstr>
  </property>
  <property fmtid="{D5CDD505-2E9C-101B-9397-08002B2CF9AE}" pid="4" name="InternalTags">
    <vt:lpwstr/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LocMarketGroupTiers">
    <vt:lpwstr>,t:Tier 1,t:Tier 2,t:Tier 3,</vt:lpwstr>
  </property>
  <property fmtid="{D5CDD505-2E9C-101B-9397-08002B2CF9AE}" pid="10" name="MarketSpecific">
    <vt:lpwstr>false</vt:lpwstr>
  </property>
  <property fmtid="{D5CDD505-2E9C-101B-9397-08002B2CF9AE}" pid="11" name="ApprovalStatus">
    <vt:lpwstr>InProgress</vt:lpwstr>
  </property>
  <property fmtid="{D5CDD505-2E9C-101B-9397-08002B2CF9AE}" pid="12" name="PrimaryImageGen">
    <vt:lpwstr>true</vt:lpwstr>
  </property>
  <property fmtid="{D5CDD505-2E9C-101B-9397-08002B2CF9AE}" pid="13" name="BlockPublish">
    <vt:lpwstr>false</vt:lpwstr>
  </property>
  <property fmtid="{D5CDD505-2E9C-101B-9397-08002B2CF9AE}" pid="14" name="OpenTemplate">
    <vt:lpwstr>true</vt:lpwstr>
  </property>
  <property fmtid="{D5CDD505-2E9C-101B-9397-08002B2CF9AE}" pid="15" name="SourceTitle">
    <vt:lpwstr>Business organizational chart</vt:lpwstr>
  </property>
  <property fmtid="{D5CDD505-2E9C-101B-9397-08002B2CF9AE}" pid="16" name="APEditor">
    <vt:lpwstr/>
  </property>
  <property fmtid="{D5CDD505-2E9C-101B-9397-08002B2CF9AE}" pid="17" name="UALocComments">
    <vt:lpwstr>2007 Template UpLeveling Do Not HandOff</vt:lpwstr>
  </property>
  <property fmtid="{D5CDD505-2E9C-101B-9397-08002B2CF9AE}" pid="18" name="PublishStatusLookup">
    <vt:lpwstr>14019571401958</vt:lpwstr>
  </property>
  <property fmtid="{D5CDD505-2E9C-101B-9397-08002B2CF9AE}" pid="19" name="FeatureTagsTaxHTField0">
    <vt:lpwstr/>
  </property>
  <property fmtid="{D5CDD505-2E9C-101B-9397-08002B2CF9AE}" pid="20" name="CampaignTagsTaxHTField0">
    <vt:lpwstr/>
  </property>
  <property fmtid="{D5CDD505-2E9C-101B-9397-08002B2CF9AE}" pid="21" name="MachineTranslated">
    <vt:lpwstr>false</vt:lpwstr>
  </property>
  <property fmtid="{D5CDD505-2E9C-101B-9397-08002B2CF9AE}" pid="22" name="IsSearchable">
    <vt:lpwstr>true</vt:lpwstr>
  </property>
  <property fmtid="{D5CDD505-2E9C-101B-9397-08002B2CF9AE}" pid="23" name="TemplateTemplateType">
    <vt:lpwstr>PowerPoint 12 Default</vt:lpwstr>
  </property>
  <property fmtid="{D5CDD505-2E9C-101B-9397-08002B2CF9AE}" pid="24" name="IntlLangReview">
    <vt:lpwstr>false</vt:lpwstr>
  </property>
  <property fmtid="{D5CDD505-2E9C-101B-9397-08002B2CF9AE}" pid="25" name="OutputCachingOn">
    <vt:lpwstr>false</vt:lpwstr>
  </property>
  <property fmtid="{D5CDD505-2E9C-101B-9397-08002B2CF9AE}" pid="26" name="LocMarketGroupTiers2">
    <vt:lpwstr>,t:Tier 1,t:Tier 2,t:Tier 3,</vt:lpwstr>
  </property>
  <property fmtid="{D5CDD505-2E9C-101B-9397-08002B2CF9AE}" pid="27" name="APAuthor">
    <vt:lpwstr>REDMOND\v-miyaki1928</vt:lpwstr>
  </property>
  <property fmtid="{D5CDD505-2E9C-101B-9397-08002B2CF9AE}" pid="28" name="LocManualTestRequired">
    <vt:lpwstr>false</vt:lpwstr>
  </property>
  <property fmtid="{D5CDD505-2E9C-101B-9397-08002B2CF9AE}" pid="29" name="TPLaunchHelpLinkType">
    <vt:lpwstr>Template</vt:lpwstr>
  </property>
  <property fmtid="{D5CDD505-2E9C-101B-9397-08002B2CF9AE}" pid="30" name="PublishTargets">
    <vt:lpwstr>OfficeOnline,OfficeOnlineVNext</vt:lpwstr>
  </property>
  <property fmtid="{D5CDD505-2E9C-101B-9397-08002B2CF9AE}" pid="31" name="OriginalRelease">
    <vt:lpwstr>14</vt:lpwstr>
  </property>
  <property fmtid="{D5CDD505-2E9C-101B-9397-08002B2CF9AE}" pid="32" name="ScenarioTagsTaxHTField0">
    <vt:lpwstr/>
  </property>
  <property fmtid="{D5CDD505-2E9C-101B-9397-08002B2CF9AE}" pid="33" name="AcquiredFrom">
    <vt:lpwstr>Internal MS</vt:lpwstr>
  </property>
  <property fmtid="{D5CDD505-2E9C-101B-9397-08002B2CF9AE}" pid="34" name="AssetStart">
    <vt:lpwstr>2011-12-27T18:43:00+00:00</vt:lpwstr>
  </property>
  <property fmtid="{D5CDD505-2E9C-101B-9397-08002B2CF9AE}" pid="35" name="LocalizationTagsTaxHTField0">
    <vt:lpwstr/>
  </property>
  <property fmtid="{D5CDD505-2E9C-101B-9397-08002B2CF9AE}" pid="36" name="UALocRecommendation">
    <vt:lpwstr>Localize</vt:lpwstr>
  </property>
  <property fmtid="{D5CDD505-2E9C-101B-9397-08002B2CF9AE}" pid="37" name="TemplateStatus">
    <vt:lpwstr>Complete</vt:lpwstr>
  </property>
  <property fmtid="{D5CDD505-2E9C-101B-9397-08002B2CF9AE}" pid="38" name="ShowIn">
    <vt:lpwstr>Show everywhere</vt:lpwstr>
  </property>
  <property fmtid="{D5CDD505-2E9C-101B-9397-08002B2CF9AE}" pid="39" name="Downloads">
    <vt:lpwstr>0</vt:lpwstr>
  </property>
  <property fmtid="{D5CDD505-2E9C-101B-9397-08002B2CF9AE}" pid="40" name="IsDeleted">
    <vt:lpwstr>false</vt:lpwstr>
  </property>
  <property fmtid="{D5CDD505-2E9C-101B-9397-08002B2CF9AE}" pid="41" name="InternalTagsTaxHTField0">
    <vt:lpwstr/>
  </property>
  <property fmtid="{D5CDD505-2E9C-101B-9397-08002B2CF9AE}" pid="42" name="AssetExpire">
    <vt:lpwstr>2035-01-01T08:00:00+00:00</vt:lpwstr>
  </property>
  <property fmtid="{D5CDD505-2E9C-101B-9397-08002B2CF9AE}" pid="43" name="CSXUpdate">
    <vt:lpwstr>false</vt:lpwstr>
  </property>
  <property fmtid="{D5CDD505-2E9C-101B-9397-08002B2CF9AE}" pid="44" name="AssetType">
    <vt:lpwstr>TP</vt:lpwstr>
  </property>
  <property fmtid="{D5CDD505-2E9C-101B-9397-08002B2CF9AE}" pid="45" name="AssetId">
    <vt:lpwstr>TP102807625</vt:lpwstr>
  </property>
  <property fmtid="{D5CDD505-2E9C-101B-9397-08002B2CF9AE}" pid="46" name="CrawlForDependencies">
    <vt:lpwstr>false</vt:lpwstr>
  </property>
  <property fmtid="{D5CDD505-2E9C-101B-9397-08002B2CF9AE}" pid="47" name="LocLastLocAttemptVersionLookup">
    <vt:lpwstr>736212</vt:lpwstr>
  </property>
  <property fmtid="{D5CDD505-2E9C-101B-9397-08002B2CF9AE}" pid="48" name="TrustLevel">
    <vt:lpwstr>1 Microsoft Managed Content</vt:lpwstr>
  </property>
  <property fmtid="{D5CDD505-2E9C-101B-9397-08002B2CF9AE}" pid="49" name="MediaServiceImageTags">
    <vt:lpwstr/>
  </property>
  <property fmtid="{D5CDD505-2E9C-101B-9397-08002B2CF9AE}" pid="50" name="Content_x0020_owner">
    <vt:lpwstr/>
  </property>
  <property fmtid="{D5CDD505-2E9C-101B-9397-08002B2CF9AE}" pid="51" name="Content purpose">
    <vt:lpwstr>19;#Template|b611047d-04fb-4783-9c25-89e92b662556</vt:lpwstr>
  </property>
  <property fmtid="{D5CDD505-2E9C-101B-9397-08002B2CF9AE}" pid="52" name="Content owner">
    <vt:lpwstr>7;#Communications|2edcac16-4d77-4aa8-8df8-00f10f8e0220</vt:lpwstr>
  </property>
</Properties>
</file>